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15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31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7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12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88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66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00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6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83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88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262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62C-D778-43A1-AB0B-9900F816460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DFD1D-2F0C-40D0-857D-8CC5A0372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08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255589-D65C-46BD-8D0A-36FA37EB3E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" y="60252"/>
            <a:ext cx="5041557" cy="139631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D034D3D-D289-47CC-9E2E-3FFD9A19EEA3}"/>
              </a:ext>
            </a:extLst>
          </p:cNvPr>
          <p:cNvSpPr/>
          <p:nvPr/>
        </p:nvSpPr>
        <p:spPr>
          <a:xfrm>
            <a:off x="5041557" y="60251"/>
            <a:ext cx="2730843" cy="1385490"/>
          </a:xfrm>
          <a:prstGeom prst="rect">
            <a:avLst/>
          </a:prstGeom>
          <a:solidFill>
            <a:srgbClr val="E7E6E5"/>
          </a:solidFill>
          <a:ln>
            <a:solidFill>
              <a:srgbClr val="E7E6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F0AF13C0-BF57-4383-A29C-FE24F70A1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713" y="7797363"/>
            <a:ext cx="7318375" cy="865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kern="1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Same Day | Emergency | Saturday Appointments</a:t>
            </a:r>
            <a:endParaRPr lang="en-US" sz="1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kern="1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Our Doctors are on call at the FHH ER 24/7</a:t>
            </a:r>
            <a:endParaRPr lang="en-US" sz="1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8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kern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AE2B7F9D-3570-4C5B-ABC5-8AF7D6F2ECC1}"/>
              </a:ext>
            </a:extLst>
          </p:cNvPr>
          <p:cNvSpPr txBox="1"/>
          <p:nvPr/>
        </p:nvSpPr>
        <p:spPr>
          <a:xfrm>
            <a:off x="-48312" y="8822554"/>
            <a:ext cx="2747318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u="sng" kern="1200" dirty="0">
                <a:solidFill>
                  <a:srgbClr val="000000"/>
                </a:solidFill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Baskerville"/>
              </a:rPr>
              <a:t>Frederick Office</a:t>
            </a:r>
            <a:br>
              <a:rPr lang="en-US" sz="2800" kern="1200" dirty="0">
                <a:solidFill>
                  <a:srgbClr val="000000"/>
                </a:solidFill>
                <a:effectLst/>
                <a:latin typeface="Baskerville"/>
                <a:ea typeface="Times New Roman" panose="02020603050405020304" pitchFamily="18" charset="0"/>
                <a:cs typeface="Baskerville"/>
              </a:rPr>
            </a:br>
            <a:r>
              <a:rPr lang="en-US" sz="1400" kern="1200" dirty="0">
                <a:solidFill>
                  <a:srgbClr val="000000"/>
                </a:solidFill>
                <a:effectLst/>
                <a:latin typeface="Baskerville"/>
                <a:ea typeface="Times New Roman" panose="02020603050405020304" pitchFamily="18" charset="0"/>
                <a:cs typeface="Baskerville"/>
              </a:rPr>
              <a:t>141 Thomas Johnson Dr. Ste. 170</a:t>
            </a:r>
            <a:br>
              <a:rPr lang="en-US" sz="1400" kern="1200" dirty="0">
                <a:solidFill>
                  <a:srgbClr val="000000"/>
                </a:solidFill>
                <a:effectLst/>
                <a:latin typeface="Baskerville"/>
                <a:ea typeface="Times New Roman" panose="02020603050405020304" pitchFamily="18" charset="0"/>
                <a:cs typeface="Baskerville"/>
              </a:rPr>
            </a:br>
            <a:r>
              <a:rPr lang="en-US" sz="1400" kern="1200" dirty="0">
                <a:solidFill>
                  <a:srgbClr val="000000"/>
                </a:solidFill>
                <a:effectLst/>
                <a:latin typeface="Baskerville"/>
                <a:ea typeface="Times New Roman" panose="02020603050405020304" pitchFamily="18" charset="0"/>
                <a:cs typeface="Baskerville"/>
              </a:rPr>
              <a:t>Frederick, MD 21702</a:t>
            </a:r>
            <a:endParaRPr lang="en-US" sz="1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9AF77B71-D9C7-46AC-AC67-FB1DD1806C78}"/>
              </a:ext>
            </a:extLst>
          </p:cNvPr>
          <p:cNvSpPr txBox="1"/>
          <p:nvPr/>
        </p:nvSpPr>
        <p:spPr>
          <a:xfrm>
            <a:off x="5334175" y="8822552"/>
            <a:ext cx="2389913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u="sng" kern="1200" dirty="0">
                <a:solidFill>
                  <a:srgbClr val="000000"/>
                </a:solidFill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Baskerville"/>
              </a:rPr>
              <a:t>Martinsburg Office</a:t>
            </a:r>
            <a:br>
              <a:rPr lang="en-US" sz="2800" kern="1200" dirty="0">
                <a:solidFill>
                  <a:srgbClr val="000000"/>
                </a:solidFill>
                <a:effectLst/>
                <a:latin typeface="Baskerville"/>
                <a:ea typeface="Times New Roman" panose="02020603050405020304" pitchFamily="18" charset="0"/>
                <a:cs typeface="Baskerville"/>
              </a:rPr>
            </a:br>
            <a:r>
              <a:rPr lang="en-US" sz="1400" dirty="0">
                <a:solidFill>
                  <a:srgbClr val="000000"/>
                </a:solidFill>
                <a:latin typeface="Baskerville"/>
                <a:ea typeface="Times New Roman" panose="02020603050405020304" pitchFamily="18" charset="0"/>
                <a:cs typeface="Baskerville"/>
              </a:rPr>
              <a:t>123 Healthcare Lane</a:t>
            </a:r>
            <a:br>
              <a:rPr lang="en-US" sz="1400" dirty="0">
                <a:solidFill>
                  <a:srgbClr val="000000"/>
                </a:solidFill>
                <a:latin typeface="Baskerville"/>
                <a:ea typeface="Times New Roman" panose="02020603050405020304" pitchFamily="18" charset="0"/>
                <a:cs typeface="Baskerville"/>
              </a:rPr>
            </a:br>
            <a:r>
              <a:rPr lang="en-US" sz="1400" dirty="0">
                <a:solidFill>
                  <a:srgbClr val="000000"/>
                </a:solidFill>
                <a:latin typeface="Baskerville"/>
                <a:ea typeface="Times New Roman" panose="02020603050405020304" pitchFamily="18" charset="0"/>
                <a:cs typeface="Baskerville"/>
              </a:rPr>
              <a:t>Martinsburg, WV 25401</a:t>
            </a:r>
            <a:endParaRPr lang="en-US" sz="1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2B043617-6B6F-43BD-BD56-B50E8E78597D}"/>
              </a:ext>
            </a:extLst>
          </p:cNvPr>
          <p:cNvSpPr txBox="1"/>
          <p:nvPr/>
        </p:nvSpPr>
        <p:spPr>
          <a:xfrm>
            <a:off x="2586857" y="8822553"/>
            <a:ext cx="2747318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u="sng" kern="1200" dirty="0">
                <a:solidFill>
                  <a:srgbClr val="000000"/>
                </a:solidFill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Baskerville"/>
              </a:rPr>
              <a:t>Urbana Office</a:t>
            </a:r>
            <a:br>
              <a:rPr lang="en-US" sz="2800" kern="1200" dirty="0">
                <a:solidFill>
                  <a:srgbClr val="000000"/>
                </a:solidFill>
                <a:effectLst/>
                <a:latin typeface="Baskerville"/>
                <a:ea typeface="Times New Roman" panose="02020603050405020304" pitchFamily="18" charset="0"/>
                <a:cs typeface="Baskerville"/>
              </a:rPr>
            </a:br>
            <a:r>
              <a:rPr lang="en-US" sz="1400" dirty="0">
                <a:solidFill>
                  <a:srgbClr val="000000"/>
                </a:solidFill>
                <a:latin typeface="Baskerville"/>
                <a:ea typeface="Times New Roman" panose="02020603050405020304" pitchFamily="18" charset="0"/>
                <a:cs typeface="Baskerville"/>
              </a:rPr>
              <a:t>3430 Worthington Blvd. Ste. 201 </a:t>
            </a:r>
            <a:br>
              <a:rPr lang="en-US" sz="1400" dirty="0">
                <a:solidFill>
                  <a:srgbClr val="000000"/>
                </a:solidFill>
                <a:latin typeface="Baskerville"/>
                <a:ea typeface="Times New Roman" panose="02020603050405020304" pitchFamily="18" charset="0"/>
                <a:cs typeface="Baskerville"/>
              </a:rPr>
            </a:br>
            <a:r>
              <a:rPr lang="en-US" sz="1400" dirty="0">
                <a:solidFill>
                  <a:srgbClr val="000000"/>
                </a:solidFill>
                <a:latin typeface="Baskerville"/>
                <a:ea typeface="Times New Roman" panose="02020603050405020304" pitchFamily="18" charset="0"/>
                <a:cs typeface="Baskerville"/>
              </a:rPr>
              <a:t>Urbana, MD 21704</a:t>
            </a:r>
            <a:endParaRPr lang="en-US" sz="1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C9E05AA-F6CC-4D9A-8E91-243C02A7D04B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93"/>
          <a:stretch/>
        </p:blipFill>
        <p:spPr bwMode="auto">
          <a:xfrm>
            <a:off x="170505" y="5076798"/>
            <a:ext cx="3909060" cy="21475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27E703-6A8F-455E-A2A8-AA6213AB3622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5" b="10513"/>
          <a:stretch/>
        </p:blipFill>
        <p:spPr bwMode="auto">
          <a:xfrm>
            <a:off x="4147495" y="5076798"/>
            <a:ext cx="3454400" cy="21482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 Box 2">
            <a:extLst>
              <a:ext uri="{FF2B5EF4-FFF2-40B4-BE49-F238E27FC236}">
                <a16:creationId xmlns:a16="http://schemas.microsoft.com/office/drawing/2014/main" id="{D86DB509-8FF9-4A9A-9E76-8A33D97D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" y="2598759"/>
            <a:ext cx="7572375" cy="1646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1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kern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Platelet-rich plasma, or PRP is a substance that helps promote healing when injected. </a:t>
            </a:r>
            <a:r>
              <a:rPr lang="en-US" sz="14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platelets are the</a:t>
            </a:r>
            <a:r>
              <a:rPr lang="en-US" sz="1400" kern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component of your own blood that contains special “factors,” or proteins, that help </a:t>
            </a:r>
            <a:r>
              <a:rPr lang="en-US" sz="14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accelerate tissue repair and regeneration</a:t>
            </a:r>
            <a:r>
              <a:rPr lang="en-US" sz="1400" kern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It also contains proteins that support cell growth.</a:t>
            </a:r>
            <a:endParaRPr lang="en-US" sz="1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kern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kern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njecting the PRP into damaged tissues will stimulate your body to </a:t>
            </a:r>
            <a:r>
              <a:rPr lang="en-US" sz="14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produce</a:t>
            </a:r>
            <a:r>
              <a:rPr lang="en-US" sz="1400" kern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new, healthy cells and promote healing. A consultation is required to make sure you qualify. </a:t>
            </a:r>
            <a:endParaRPr lang="en-US" sz="1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3BDED814-8135-4B66-A44F-875FB7602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520" y="7224369"/>
            <a:ext cx="3074763" cy="4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8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Self pay price: $199 per treatment</a:t>
            </a:r>
            <a:endParaRPr lang="en-US" sz="16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id="{12E4791F-DF6A-490C-B076-35B1F2F20A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740" y="1729441"/>
            <a:ext cx="7336155" cy="101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18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b="1" kern="1400" dirty="0">
                <a:solidFill>
                  <a:srgbClr val="000000"/>
                </a:solidFill>
                <a:effectLst/>
                <a:latin typeface="Quorum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Platelet Rich Plasma Therapy (PRP) </a:t>
            </a:r>
            <a:br>
              <a:rPr lang="en-US" sz="3200" b="1" kern="1400" dirty="0">
                <a:solidFill>
                  <a:srgbClr val="000000"/>
                </a:solidFill>
                <a:effectLst/>
                <a:latin typeface="Quorum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kern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5061C8-B7AE-4746-AF83-8ACB79E6CD25}"/>
              </a:ext>
            </a:extLst>
          </p:cNvPr>
          <p:cNvSpPr txBox="1"/>
          <p:nvPr/>
        </p:nvSpPr>
        <p:spPr>
          <a:xfrm>
            <a:off x="5250638" y="780077"/>
            <a:ext cx="2219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orum" pitchFamily="2" charset="0"/>
              </a:rPr>
              <a:t>(877) 668 - 0008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E21A3C-0B4C-4D2A-98E0-F84087C50945}"/>
              </a:ext>
            </a:extLst>
          </p:cNvPr>
          <p:cNvSpPr txBox="1"/>
          <p:nvPr/>
        </p:nvSpPr>
        <p:spPr>
          <a:xfrm>
            <a:off x="4644983" y="256514"/>
            <a:ext cx="3027404" cy="891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Quorum" pitchFamily="2" charset="0"/>
              </a:rPr>
              <a:t>Podiatry | Foot &amp; Ankle Surgery</a:t>
            </a:r>
            <a:br>
              <a:rPr lang="en-US" sz="1200" dirty="0">
                <a:latin typeface="Quorum" pitchFamily="2" charset="0"/>
              </a:rPr>
            </a:br>
            <a:r>
              <a:rPr lang="en-US" sz="1200" dirty="0">
                <a:latin typeface="Quorum" pitchFamily="2" charset="0"/>
              </a:rPr>
              <a:t>Sports Medicine | Wound Care</a:t>
            </a:r>
          </a:p>
          <a:p>
            <a:pPr algn="ctr">
              <a:lnSpc>
                <a:spcPct val="150000"/>
              </a:lnSpc>
            </a:pPr>
            <a:endParaRPr lang="en-US" sz="1200" dirty="0">
              <a:latin typeface="Quorum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C0D10E-634A-46C5-9BC8-67B1A740EE1B}"/>
              </a:ext>
            </a:extLst>
          </p:cNvPr>
          <p:cNvSpPr txBox="1"/>
          <p:nvPr/>
        </p:nvSpPr>
        <p:spPr>
          <a:xfrm>
            <a:off x="265740" y="4529014"/>
            <a:ext cx="7250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Treating: Plantar Fasciitis | Achilles Tendonitis | Tendon &amp; Ligament Injuries</a:t>
            </a:r>
          </a:p>
        </p:txBody>
      </p:sp>
    </p:spTree>
    <p:extLst>
      <p:ext uri="{BB962C8B-B14F-4D97-AF65-F5344CB8AC3E}">
        <p14:creationId xmlns:p14="http://schemas.microsoft.com/office/powerpoint/2010/main" val="288736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187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Baskerville</vt:lpstr>
      <vt:lpstr>Baskerville Old Face</vt:lpstr>
      <vt:lpstr>Calibri</vt:lpstr>
      <vt:lpstr>Calibri Light</vt:lpstr>
      <vt:lpstr>Cambria</vt:lpstr>
      <vt:lpstr>Quorum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General FFA</dc:creator>
  <cp:lastModifiedBy>Kevin Wu</cp:lastModifiedBy>
  <cp:revision>12</cp:revision>
  <dcterms:created xsi:type="dcterms:W3CDTF">2019-04-01T16:55:09Z</dcterms:created>
  <dcterms:modified xsi:type="dcterms:W3CDTF">2024-04-23T18:18:37Z</dcterms:modified>
</cp:coreProperties>
</file>